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media/image2.png" ContentType="image/png"/>
  <Override PartName="/ppt/media/image1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538452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09480" y="3964320"/>
            <a:ext cx="538452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26276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3368880" y="1600200"/>
            <a:ext cx="26276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3368880" y="3964320"/>
            <a:ext cx="26276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09480" y="3964320"/>
            <a:ext cx="26276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538452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609480" y="1600200"/>
            <a:ext cx="538452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8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609120" y="1714680"/>
            <a:ext cx="5384520" cy="4295880"/>
          </a:xfrm>
          <a:prstGeom prst="rect">
            <a:avLst/>
          </a:prstGeom>
          <a:ln>
            <a:noFill/>
          </a:ln>
        </p:spPr>
      </p:pic>
      <p:pic>
        <p:nvPicPr>
          <p:cNvPr id="39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609120" y="1714680"/>
            <a:ext cx="5384520" cy="42958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0200"/>
            <a:ext cx="5384520" cy="4525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538452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26276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3368880" y="1600200"/>
            <a:ext cx="26276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09480" y="274680"/>
            <a:ext cx="10972440" cy="5298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26276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09480" y="3964320"/>
            <a:ext cx="26276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3368880" y="1600200"/>
            <a:ext cx="26276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2627640" cy="4525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3368880" y="1600200"/>
            <a:ext cx="26276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3368880" y="3964320"/>
            <a:ext cx="26276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30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26276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3368880" y="1600200"/>
            <a:ext cx="262764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964320"/>
            <a:ext cx="5384520" cy="21585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44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sr-Latn-RS" sz="4400">
                <a:solidFill>
                  <a:srgbClr val="000000"/>
                </a:solidFill>
                <a:latin typeface="Calibri Light"/>
              </a:rPr>
              <a:t>Click to edit the title text formatKliknite da biste uredili stil naslova matrice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0200"/>
            <a:ext cx="5384520" cy="45255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sr-Latn-RS" sz="2800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sr-Latn-RS" sz="2800">
                <a:solidFill>
                  <a:srgbClr val="000000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sr-Latn-RS" sz="2800">
                <a:solidFill>
                  <a:srgbClr val="000000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sr-Latn-RS" sz="2800">
                <a:solidFill>
                  <a:srgbClr val="000000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sr-Latn-RS" sz="2800">
                <a:solidFill>
                  <a:srgbClr val="000000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sr-Latn-RS" sz="2800">
                <a:solidFill>
                  <a:srgbClr val="000000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sr-Latn-RS" sz="2800">
                <a:solidFill>
                  <a:srgbClr val="000000"/>
                </a:solidFill>
                <a:latin typeface="Calibri"/>
              </a:rPr>
              <a:t>Seventh Outline LevelKliknite da biste uredili matrice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sr-Latn-RS" sz="2400">
                <a:solidFill>
                  <a:srgbClr val="000000"/>
                </a:solidFill>
                <a:latin typeface="Calibri"/>
              </a:rPr>
              <a:t>Druga razina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sr-Latn-RS" sz="2000">
                <a:solidFill>
                  <a:srgbClr val="000000"/>
                </a:solidFill>
                <a:latin typeface="Calibri"/>
              </a:rPr>
              <a:t>Treća razina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sr-Latn-RS">
                <a:solidFill>
                  <a:srgbClr val="000000"/>
                </a:solidFill>
                <a:latin typeface="Calibri"/>
              </a:rPr>
              <a:t>Četvrta razina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sr-Latn-RS">
                <a:solidFill>
                  <a:srgbClr val="000000"/>
                </a:solidFill>
                <a:latin typeface="Calibri"/>
              </a:rPr>
              <a:t>Peta razina stilove teksta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6197760" y="1600200"/>
            <a:ext cx="5384520" cy="4525560"/>
          </a:xfrm>
          <a:prstGeom prst="rect">
            <a:avLst/>
          </a:prstGeom>
        </p:spPr>
        <p:txBody>
          <a:bodyPr anchor="ctr"/>
          <a:p>
            <a:pPr>
              <a:buSzPct val="45000"/>
              <a:buFont typeface="StarSymbol"/>
              <a:buChar char=""/>
            </a:pPr>
            <a:r>
              <a:rPr lang="sr-Latn-RS" sz="1200">
                <a:solidFill>
                  <a:srgbClr val="8b8b8b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sr-Latn-RS" sz="1200">
                <a:solidFill>
                  <a:srgbClr val="8b8b8b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sr-Latn-RS" sz="1200">
                <a:solidFill>
                  <a:srgbClr val="8b8b8b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sr-Latn-RS" sz="1200">
                <a:solidFill>
                  <a:srgbClr val="8b8b8b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sr-Latn-RS" sz="1200">
                <a:solidFill>
                  <a:srgbClr val="8b8b8b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sr-Latn-RS" sz="1200">
                <a:solidFill>
                  <a:srgbClr val="8b8b8b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sr-Latn-RS" sz="1200">
                <a:solidFill>
                  <a:srgbClr val="8b8b8b"/>
                </a:solidFill>
                <a:latin typeface="Calibri"/>
              </a:rPr>
              <a:t>Seventh Outline LevelKliknite da biste uredili matrice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sr-Latn-RS" sz="2400">
                <a:solidFill>
                  <a:srgbClr val="000000"/>
                </a:solidFill>
                <a:latin typeface="Calibri"/>
              </a:rPr>
              <a:t>Druga razina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sr-Latn-RS" sz="2000">
                <a:solidFill>
                  <a:srgbClr val="000000"/>
                </a:solidFill>
                <a:latin typeface="Calibri"/>
              </a:rPr>
              <a:t>Treća razina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sr-Latn-RS">
                <a:solidFill>
                  <a:srgbClr val="000000"/>
                </a:solidFill>
                <a:latin typeface="Calibri"/>
              </a:rPr>
              <a:t>Četvrta razina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sr-Latn-RS">
                <a:solidFill>
                  <a:srgbClr val="000000"/>
                </a:solidFill>
                <a:latin typeface="Calibri"/>
              </a:rPr>
              <a:t>Peta razina stilove teksta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96F2E47E-6D13-4B46-84E4-E323D96D5771}" type="slidenum">
              <a:rPr lang="en-US" sz="1200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609480" y="274680"/>
            <a:ext cx="10972440" cy="114264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sr-Latn-RS" sz="4400">
                <a:solidFill>
                  <a:srgbClr val="000000"/>
                </a:solidFill>
                <a:latin typeface="Calibri Light"/>
              </a:rPr>
              <a:t>                      </a:t>
            </a:r>
            <a:r>
              <a:rPr b="1" lang="sr-Latn-RS" sz="4400">
                <a:solidFill>
                  <a:srgbClr val="7030a0"/>
                </a:solidFill>
                <a:latin typeface="Calibri Light"/>
              </a:rPr>
              <a:t>Zadaci s brojkama 1</a:t>
            </a:r>
            <a:endParaRPr/>
          </a:p>
        </p:txBody>
      </p:sp>
      <p:sp>
        <p:nvSpPr>
          <p:cNvPr id="41" name="TextShape 2"/>
          <p:cNvSpPr txBox="1"/>
          <p:nvPr/>
        </p:nvSpPr>
        <p:spPr>
          <a:xfrm>
            <a:off x="609480" y="1341360"/>
            <a:ext cx="9807120" cy="52574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sr-Latn-RS" sz="3600">
                <a:solidFill>
                  <a:srgbClr val="002060"/>
                </a:solidFill>
                <a:latin typeface="Calibri"/>
              </a:rPr>
              <a:t>Kojem broju teži ovaj niz brojeva</a:t>
            </a:r>
            <a:endParaRPr/>
          </a:p>
          <a:p>
            <a:pPr>
              <a:lnSpc>
                <a:spcPct val="100000"/>
              </a:lnSpc>
            </a:pPr>
            <a:r>
              <a:rPr lang="sr-Latn-RS" sz="3600">
                <a:solidFill>
                  <a:srgbClr val="002060"/>
                </a:solidFill>
                <a:latin typeface="Calibri"/>
              </a:rPr>
              <a:t>4, 3, 3.75, 3.25, 3.6, 3.4, 3.55, 3.45, 3.51, 3.49…</a:t>
            </a:r>
            <a:endParaRPr/>
          </a:p>
          <a:p>
            <a:pPr>
              <a:lnSpc>
                <a:spcPct val="100000"/>
              </a:lnSpc>
              <a:buFont typeface="Arial"/>
              <a:buAutoNum type="alphaLcParenR"/>
            </a:pPr>
            <a:r>
              <a:rPr lang="sr-Latn-RS" sz="3600">
                <a:solidFill>
                  <a:srgbClr val="002060"/>
                </a:solidFill>
                <a:latin typeface="Calibri"/>
              </a:rPr>
              <a:t>-3</a:t>
            </a:r>
            <a:endParaRPr/>
          </a:p>
          <a:p>
            <a:pPr>
              <a:lnSpc>
                <a:spcPct val="100000"/>
              </a:lnSpc>
              <a:buFont typeface="Arial"/>
              <a:buAutoNum type="alphaLcParenR"/>
            </a:pPr>
            <a:r>
              <a:rPr lang="sr-Latn-RS" sz="3600">
                <a:solidFill>
                  <a:srgbClr val="002060"/>
                </a:solidFill>
                <a:latin typeface="Calibri"/>
              </a:rPr>
              <a:t>3.5</a:t>
            </a:r>
            <a:endParaRPr/>
          </a:p>
          <a:p>
            <a:pPr>
              <a:lnSpc>
                <a:spcPct val="100000"/>
              </a:lnSpc>
              <a:buFont typeface="Arial"/>
              <a:buAutoNum type="alphaLcParenR"/>
            </a:pPr>
            <a:r>
              <a:rPr lang="sr-Latn-RS" sz="3600">
                <a:solidFill>
                  <a:srgbClr val="002060"/>
                </a:solidFill>
                <a:latin typeface="Calibri"/>
              </a:rPr>
              <a:t>2.51</a:t>
            </a:r>
            <a:endParaRPr/>
          </a:p>
          <a:p>
            <a:pPr>
              <a:lnSpc>
                <a:spcPct val="100000"/>
              </a:lnSpc>
              <a:buFont typeface="Arial"/>
              <a:buAutoNum type="alphaLcParenR"/>
            </a:pPr>
            <a:r>
              <a:rPr lang="sr-Latn-RS" sz="3600">
                <a:solidFill>
                  <a:srgbClr val="002060"/>
                </a:solidFill>
                <a:latin typeface="Calibri"/>
              </a:rPr>
              <a:t>3.444</a:t>
            </a:r>
            <a:endParaRPr/>
          </a:p>
          <a:p>
            <a:pPr>
              <a:lnSpc>
                <a:spcPct val="100000"/>
              </a:lnSpc>
              <a:buFont typeface="Arial"/>
              <a:buAutoNum type="alphaLcParenR"/>
            </a:pPr>
            <a:r>
              <a:rPr lang="sr-Latn-RS" sz="3600">
                <a:solidFill>
                  <a:srgbClr val="002060"/>
                </a:solidFill>
                <a:latin typeface="Calibri"/>
              </a:rPr>
              <a:t>3.777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42" name="CustomShape 3"/>
          <p:cNvSpPr/>
          <p:nvPr/>
        </p:nvSpPr>
        <p:spPr>
          <a:xfrm rot="19309800">
            <a:off x="5624640" y="3162240"/>
            <a:ext cx="6969600" cy="25290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8000">
                <a:solidFill>
                  <a:srgbClr val="ffffff"/>
                </a:solidFill>
                <a:latin typeface="Calibri"/>
              </a:rPr>
              <a:t>1 2 3 4 5 6 7 8 9 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609480" y="274680"/>
            <a:ext cx="109724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sr-Latn-RS" sz="4400">
                <a:solidFill>
                  <a:srgbClr val="000000"/>
                </a:solidFill>
                <a:latin typeface="Calibri Light"/>
              </a:rPr>
              <a:t>  </a:t>
            </a:r>
            <a:r>
              <a:rPr b="1" lang="sr-Latn-RS" sz="4400">
                <a:solidFill>
                  <a:srgbClr val="7030a0"/>
                </a:solidFill>
                <a:latin typeface="Calibri Light"/>
              </a:rPr>
              <a:t>Zadaci s brojkama 1 </a:t>
            </a:r>
            <a:r>
              <a:rPr lang="sr-Latn-RS" sz="4400">
                <a:solidFill>
                  <a:srgbClr val="7030a0"/>
                </a:solidFill>
                <a:latin typeface="Calibri Light"/>
              </a:rPr>
              <a:t>- </a:t>
            </a:r>
            <a:r>
              <a:rPr b="1" lang="sr-Latn-RS" sz="4400">
                <a:solidFill>
                  <a:srgbClr val="7030a0"/>
                </a:solidFill>
                <a:latin typeface="Calibri Light"/>
              </a:rPr>
              <a:t>rješenje</a:t>
            </a:r>
            <a:endParaRPr/>
          </a:p>
        </p:txBody>
      </p:sp>
      <p:sp>
        <p:nvSpPr>
          <p:cNvPr id="44" name="TextShape 2"/>
          <p:cNvSpPr txBox="1"/>
          <p:nvPr/>
        </p:nvSpPr>
        <p:spPr>
          <a:xfrm>
            <a:off x="609480" y="1341360"/>
            <a:ext cx="9807120" cy="52574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sr-Latn-RS" sz="3600">
                <a:solidFill>
                  <a:srgbClr val="002060"/>
                </a:solidFill>
                <a:latin typeface="Calibri"/>
              </a:rPr>
              <a:t>Kojem broju teži ovaj niz brojeva</a:t>
            </a:r>
            <a:endParaRPr/>
          </a:p>
          <a:p>
            <a:pPr>
              <a:lnSpc>
                <a:spcPct val="100000"/>
              </a:lnSpc>
            </a:pPr>
            <a:r>
              <a:rPr lang="sr-Latn-RS" sz="3600">
                <a:solidFill>
                  <a:srgbClr val="002060"/>
                </a:solidFill>
                <a:latin typeface="Calibri"/>
              </a:rPr>
              <a:t>4, 3, 3.75, 3.25, 3.6, 3.4, 3.55, 3.45, 3.51, 3.49…</a:t>
            </a:r>
            <a:endParaRPr/>
          </a:p>
          <a:p>
            <a:pPr>
              <a:lnSpc>
                <a:spcPct val="100000"/>
              </a:lnSpc>
              <a:buFont typeface="Arial"/>
              <a:buAutoNum type="alphaLcParenR"/>
            </a:pPr>
            <a:r>
              <a:rPr lang="sr-Latn-RS" sz="3600">
                <a:solidFill>
                  <a:srgbClr val="002060"/>
                </a:solidFill>
                <a:latin typeface="Calibri"/>
              </a:rPr>
              <a:t>-3</a:t>
            </a:r>
            <a:endParaRPr/>
          </a:p>
          <a:p>
            <a:pPr>
              <a:lnSpc>
                <a:spcPct val="100000"/>
              </a:lnSpc>
              <a:buFont typeface="Arial"/>
              <a:buAutoNum type="alphaLcParenR"/>
            </a:pPr>
            <a:r>
              <a:rPr lang="sr-Latn-RS" sz="3600">
                <a:solidFill>
                  <a:srgbClr val="002060"/>
                </a:solidFill>
                <a:latin typeface="Calibri"/>
              </a:rPr>
              <a:t>3.5 OVO JE RJEŠENJE</a:t>
            </a:r>
            <a:endParaRPr/>
          </a:p>
          <a:p>
            <a:pPr>
              <a:lnSpc>
                <a:spcPct val="100000"/>
              </a:lnSpc>
              <a:buFont typeface="Arial"/>
              <a:buAutoNum type="alphaLcParenR"/>
            </a:pPr>
            <a:r>
              <a:rPr lang="sr-Latn-RS" sz="3600">
                <a:solidFill>
                  <a:srgbClr val="002060"/>
                </a:solidFill>
                <a:latin typeface="Calibri"/>
              </a:rPr>
              <a:t>2.51</a:t>
            </a:r>
            <a:endParaRPr/>
          </a:p>
          <a:p>
            <a:pPr>
              <a:lnSpc>
                <a:spcPct val="100000"/>
              </a:lnSpc>
              <a:buFont typeface="Arial"/>
              <a:buAutoNum type="alphaLcParenR"/>
            </a:pPr>
            <a:r>
              <a:rPr lang="sr-Latn-RS" sz="3600">
                <a:solidFill>
                  <a:srgbClr val="002060"/>
                </a:solidFill>
                <a:latin typeface="Calibri"/>
              </a:rPr>
              <a:t>3.444</a:t>
            </a:r>
            <a:endParaRPr/>
          </a:p>
          <a:p>
            <a:pPr>
              <a:lnSpc>
                <a:spcPct val="100000"/>
              </a:lnSpc>
              <a:buFont typeface="Arial"/>
              <a:buAutoNum type="alphaLcParenR"/>
            </a:pPr>
            <a:r>
              <a:rPr lang="sr-Latn-RS" sz="3600">
                <a:solidFill>
                  <a:srgbClr val="002060"/>
                </a:solidFill>
                <a:latin typeface="Calibri"/>
              </a:rPr>
              <a:t>3.777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45" name="CustomShape 3"/>
          <p:cNvSpPr/>
          <p:nvPr/>
        </p:nvSpPr>
        <p:spPr>
          <a:xfrm rot="19309800">
            <a:off x="5624640" y="3162240"/>
            <a:ext cx="6969600" cy="25290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8000">
                <a:solidFill>
                  <a:srgbClr val="ffffff"/>
                </a:solidFill>
                <a:latin typeface="Calibri"/>
              </a:rPr>
              <a:t>1 2 3 4 5 6 7 8 9 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